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9" r:id="rId4"/>
    <p:sldId id="289" r:id="rId5"/>
    <p:sldId id="258" r:id="rId6"/>
    <p:sldId id="264" r:id="rId7"/>
    <p:sldId id="265" r:id="rId8"/>
    <p:sldId id="260" r:id="rId9"/>
    <p:sldId id="271" r:id="rId10"/>
    <p:sldId id="285" r:id="rId11"/>
    <p:sldId id="283" r:id="rId12"/>
    <p:sldId id="286" r:id="rId13"/>
    <p:sldId id="274" r:id="rId14"/>
    <p:sldId id="272" r:id="rId15"/>
    <p:sldId id="273" r:id="rId16"/>
    <p:sldId id="279" r:id="rId17"/>
    <p:sldId id="292" r:id="rId18"/>
    <p:sldId id="290" r:id="rId19"/>
    <p:sldId id="291" r:id="rId20"/>
    <p:sldId id="287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E0F6"/>
    <a:srgbClr val="000000"/>
    <a:srgbClr val="113663"/>
    <a:srgbClr val="3399FF"/>
    <a:srgbClr val="008000"/>
    <a:srgbClr val="CC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70" autoAdjust="0"/>
    <p:restoredTop sz="9466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A2B5DEF-7A43-4C6E-A311-6C06795EE7CF}" type="datetimeFigureOut">
              <a:rPr lang="en-US"/>
              <a:pPr>
                <a:defRPr/>
              </a:pPr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F1EA1D9-EEA8-4D77-9A7D-2A06AED8F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CF784C-C5CA-4DA7-A096-866ABEBF8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4E41-DF00-4CCE-B710-F28DD89E0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7D80-B85D-4C24-AEDF-2BAF35B35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5E3C9-C9B0-420A-81F4-2A1433AE1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5022-6CB4-4808-BEBF-3D704B3C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14AEE-CEF8-4EA3-96AA-D2C6A53F8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2E21-4E4F-4569-9590-861768AD4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C624-3443-49D3-9740-28D01D4F3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2BB0D-4F35-48D1-8A7E-DAECD1085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2DA1-15DB-4184-872A-44C0E2981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FF044-82BE-4FD4-9F1D-7DFB1D4B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5B7C-FF1A-46F7-8554-303A7C7B7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40C4B-A4B2-441D-9102-3357B0CE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6133-5042-4D36-B45B-0BF4A3BB1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_DOE_Logo_Color-White-Text_06020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1925" y="152400"/>
            <a:ext cx="20478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NNSA Black bkgrnd White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67600" y="127000"/>
            <a:ext cx="1608138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C1D549E-D5F2-4127-BA98-EE6F78D8E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 userDrawn="1"/>
        </p:nvSpPr>
        <p:spPr bwMode="auto">
          <a:xfrm>
            <a:off x="76200" y="1066800"/>
            <a:ext cx="8991600" cy="76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>
                  <a:alpha val="78999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  <p:sldLayoutId id="2147483656" r:id="rId14"/>
  </p:sldLayoutIdLst>
  <p:transition>
    <p:cover dir="l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carrillo@nnsa.doe.gov" TargetMode="External"/><Relationship Id="rId2" Type="http://schemas.openxmlformats.org/officeDocument/2006/relationships/hyperlink" Target="mailto:jeffrey.vargas@nnsa.doe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iStock_000005861627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248400" y="1219200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100" b="1">
                <a:solidFill>
                  <a:srgbClr val="FFFFFF"/>
                </a:solidFill>
                <a:latin typeface="Calibri" pitchFamily="34" charset="0"/>
              </a:rPr>
              <a:t>Executive Career Enrichment Initiative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100">
              <a:latin typeface="Times New Roman" pitchFamily="18" charset="0"/>
            </a:endParaRPr>
          </a:p>
        </p:txBody>
      </p:sp>
      <p:sp>
        <p:nvSpPr>
          <p:cNvPr id="18435" name="WordArt 6"/>
          <p:cNvSpPr>
            <a:spLocks noChangeArrowheads="1" noChangeShapeType="1" noTextEdit="1"/>
          </p:cNvSpPr>
          <p:nvPr/>
        </p:nvSpPr>
        <p:spPr bwMode="auto">
          <a:xfrm>
            <a:off x="6400800" y="304800"/>
            <a:ext cx="2133600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71842" dir="2700000" algn="ctr" rotWithShape="0">
                    <a:srgbClr val="C0C0C0"/>
                  </a:outerShdw>
                </a:effectLst>
                <a:latin typeface="Verdana"/>
              </a:rPr>
              <a:t>ECEI</a:t>
            </a:r>
          </a:p>
        </p:txBody>
      </p:sp>
      <p:pic>
        <p:nvPicPr>
          <p:cNvPr id="18436" name="Picture 10" descr="NNSA Black bkgrnd White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324600"/>
            <a:ext cx="14478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13"/>
          <p:cNvSpPr txBox="1">
            <a:spLocks noChangeArrowheads="1"/>
          </p:cNvSpPr>
          <p:nvPr/>
        </p:nvSpPr>
        <p:spPr bwMode="auto">
          <a:xfrm>
            <a:off x="2590800" y="4419600"/>
            <a:ext cx="46482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“Focusing your life solely on making a buck shows a certain poverty of ambition. It asks too little of yourself.  Because it's only when you hitch your wagon to something larger than yourself that you realize your true potential.” </a:t>
            </a:r>
            <a:endParaRPr lang="en-US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en-US" b="1" i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r>
              <a:rPr lang="en-US" b="1" i="1" dirty="0" smtClean="0">
                <a:solidFill>
                  <a:schemeClr val="accent2"/>
                </a:solidFill>
                <a:latin typeface="Times New Roman" pitchFamily="18" charset="0"/>
              </a:rPr>
              <a:t>~</a:t>
            </a: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</a:rPr>
              <a:t>Barack Obama</a:t>
            </a:r>
            <a:endParaRPr lang="en-US" sz="14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pPr algn="r">
              <a:spcBef>
                <a:spcPct val="50000"/>
              </a:spcBef>
            </a:pPr>
            <a:endParaRPr lang="en-US" sz="14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19800" y="1981200"/>
            <a:ext cx="2895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Overview:</a:t>
            </a:r>
            <a:b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</a:b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/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</a:b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336699"/>
                  </a:outerShdw>
                </a:effectLst>
              </a:rPr>
              <a:t> Career Development SES Working Group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981075"/>
          </a:xfrm>
        </p:spPr>
        <p:txBody>
          <a:bodyPr>
            <a:normAutofit/>
          </a:bodyPr>
          <a:lstStyle/>
          <a:p>
            <a:pPr eaLnBrk="1" hangingPunct="1"/>
            <a:r>
              <a:rPr lang="en-GB" smtClean="0">
                <a:solidFill>
                  <a:schemeClr val="tx1"/>
                </a:solidFill>
                <a:effectLst/>
              </a:rPr>
              <a:t>Pre-summit survey, who we are…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3" y="1308100"/>
            <a:ext cx="3894137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Government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Civil services – 93%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Military – 5%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Civil Service, non career – 2%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1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Length of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1-5 years – 8%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5-10 years – 10%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10-15 years – 8%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15-20 years – 7%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20 – 30 years – 36%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Over 30 years – 30%</a:t>
            </a:r>
          </a:p>
          <a:p>
            <a:pPr lvl="1" eaLnBrk="1" hangingPunct="1">
              <a:lnSpc>
                <a:spcPct val="90000"/>
              </a:lnSpc>
            </a:pPr>
            <a:endParaRPr lang="en-GB" sz="1100" dirty="0" smtClean="0"/>
          </a:p>
          <a:p>
            <a:pPr eaLnBrk="1" hangingPunct="1">
              <a:lnSpc>
                <a:spcPct val="90000"/>
              </a:lnSpc>
            </a:pPr>
            <a:r>
              <a:rPr lang="en-GB" sz="2000" dirty="0" smtClean="0"/>
              <a:t>Time in current position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Less than 1 year – 0%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1-5 years – 78%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5-10 years – 21%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100" dirty="0" smtClean="0"/>
              <a:t>10 years+ – 1%</a:t>
            </a:r>
          </a:p>
          <a:p>
            <a:pPr lvl="1" eaLnBrk="1" hangingPunct="1">
              <a:lnSpc>
                <a:spcPct val="90000"/>
              </a:lnSpc>
            </a:pPr>
            <a:endParaRPr lang="en-GB" sz="1100" dirty="0" smtClean="0"/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114800" y="1524000"/>
            <a:ext cx="4787900" cy="44672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GB" sz="1800" smtClean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Where did you receive your first SES/PayBand V assignment?</a:t>
            </a:r>
          </a:p>
          <a:p>
            <a:pPr lvl="1" eaLnBrk="1" hangingPunct="1">
              <a:lnSpc>
                <a:spcPct val="90000"/>
              </a:lnSpc>
            </a:pPr>
            <a:endParaRPr lang="en-GB" sz="1800" smtClean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solidFill>
                  <a:srgbClr val="FF0000"/>
                </a:solidFill>
              </a:rPr>
              <a:t>DOE/NNSA – 92%</a:t>
            </a:r>
          </a:p>
          <a:p>
            <a:pPr lvl="1" algn="ctr"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Other Federal Agency – 8%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791200" y="5029200"/>
            <a:ext cx="19050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83 respondents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609600" y="1295400"/>
            <a:ext cx="76311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ctr"/>
          <a:lstStyle/>
          <a:p>
            <a:pPr>
              <a:lnSpc>
                <a:spcPct val="90000"/>
              </a:lnSpc>
            </a:pPr>
            <a:r>
              <a:rPr lang="en-GB" sz="2400" b="1"/>
              <a:t>As a leader of your organization, </a:t>
            </a:r>
            <a:br>
              <a:rPr lang="en-GB" sz="2400" b="1"/>
            </a:br>
            <a:r>
              <a:rPr lang="en-GB" sz="2400" b="1"/>
              <a:t>what challenges keep you awake at night?</a:t>
            </a:r>
          </a:p>
        </p:txBody>
      </p:sp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609600" y="2112963"/>
            <a:ext cx="8066088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/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</a:pPr>
            <a:r>
              <a:rPr lang="en-GB"/>
              <a:t>[The most popular responses categorized below]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</a:pPr>
            <a:endParaRPr lang="en-GB"/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Prioritizing and organizing my staff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Getting the balance right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Staff recruitment &amp; retention 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Meeting our mission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Lack of resources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Motivation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Meeting customer expectations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Ability to communicate / better communication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Develop staff to desired requirements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Better succession planning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m"/>
            </a:pPr>
            <a:r>
              <a:rPr lang="en-GB"/>
              <a:t>Safety concerns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819400" y="381000"/>
            <a:ext cx="419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Sample, Survey Results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effectLst/>
              </a:rPr>
              <a:t>Professionally Facilitated Working Groups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Addressing NNSA Leadership Challenges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Achieving </a:t>
            </a:r>
            <a:r>
              <a:rPr lang="en-US" sz="2000" dirty="0" smtClean="0"/>
              <a:t>NNSA </a:t>
            </a:r>
            <a:r>
              <a:rPr lang="en-US" sz="2000" dirty="0" smtClean="0"/>
              <a:t>Cross Organizational </a:t>
            </a:r>
            <a:r>
              <a:rPr lang="en-US" sz="2000" dirty="0" smtClean="0"/>
              <a:t>Effectiveness</a:t>
            </a:r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Linking Executive Leadership to Mission Execution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Top </a:t>
            </a:r>
            <a:r>
              <a:rPr lang="en-US" sz="2000" dirty="0" smtClean="0"/>
              <a:t>Organizational Issues </a:t>
            </a:r>
            <a:r>
              <a:rPr lang="en-US" sz="2000" dirty="0" smtClean="0"/>
              <a:t>and Ways to Resolve Them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Innovation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Mentoring/</a:t>
            </a:r>
            <a:r>
              <a:rPr lang="en-US" sz="2800" dirty="0" err="1" smtClean="0">
                <a:solidFill>
                  <a:schemeClr val="tx1"/>
                </a:solidFill>
                <a:effectLst/>
              </a:rPr>
              <a:t>InTeach</a:t>
            </a:r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0723" name="Rectangle 10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00B050"/>
                </a:solidFill>
              </a:rPr>
              <a:t>Mentoring</a:t>
            </a: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Encourages Executives to transfer knowledge in order to help foster </a:t>
            </a:r>
            <a:r>
              <a:rPr lang="en-US" sz="1800" dirty="0" smtClean="0"/>
              <a:t>the next generation of leaders.</a:t>
            </a:r>
            <a:endParaRPr lang="en-US" sz="1800" u="sng" dirty="0" smtClean="0">
              <a:solidFill>
                <a:srgbClr val="F1E0F6"/>
              </a:solidFill>
            </a:endParaRP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u="sng" dirty="0" smtClean="0">
              <a:solidFill>
                <a:srgbClr val="F1E0F6"/>
              </a:solidFill>
            </a:endParaRP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u="sng" dirty="0" smtClean="0">
                <a:solidFill>
                  <a:srgbClr val="F1E0F6"/>
                </a:solidFill>
              </a:rPr>
              <a:t>Currently 25</a:t>
            </a:r>
            <a:r>
              <a:rPr lang="en-US" sz="1800" u="sng" dirty="0" smtClean="0">
                <a:solidFill>
                  <a:srgbClr val="F1E0F6"/>
                </a:solidFill>
              </a:rPr>
              <a:t>% of NNSA leaders are now engaged in online mentoring.</a:t>
            </a: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NNSA Administrator is an active participate in </a:t>
            </a:r>
            <a:r>
              <a:rPr lang="en-US" sz="1800" dirty="0" smtClean="0"/>
              <a:t>NNSA </a:t>
            </a:r>
            <a:r>
              <a:rPr lang="en-US" sz="1800" dirty="0" err="1" smtClean="0"/>
              <a:t>e</a:t>
            </a:r>
            <a:r>
              <a:rPr lang="en-US" sz="1800" dirty="0" err="1" smtClean="0"/>
              <a:t>mentoring</a:t>
            </a:r>
            <a:r>
              <a:rPr lang="en-US" sz="1800" dirty="0" smtClean="0"/>
              <a:t> program.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endParaRPr lang="en-US" sz="1800" dirty="0" smtClean="0"/>
          </a:p>
        </p:txBody>
      </p:sp>
      <p:sp>
        <p:nvSpPr>
          <p:cNvPr id="30724" name="Rectangle 11"/>
          <p:cNvSpPr>
            <a:spLocks noGrp="1" noChangeArrowheads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inTeach</a:t>
            </a:r>
            <a:endParaRPr lang="en-US" b="1" dirty="0" smtClean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Encourage </a:t>
            </a:r>
            <a:r>
              <a:rPr lang="en-US" sz="1800" dirty="0" smtClean="0"/>
              <a:t>Executives to teach a class in their area of expertise to transfer knowledge to other employees.</a:t>
            </a: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u="sng" dirty="0" smtClean="0"/>
              <a:t>Currently </a:t>
            </a:r>
            <a:r>
              <a:rPr lang="en-US" sz="1800" u="sng" dirty="0" smtClean="0"/>
              <a:t>NNSA has or is in the process of </a:t>
            </a:r>
            <a:r>
              <a:rPr lang="en-US" sz="1800" u="sng" dirty="0" smtClean="0"/>
              <a:t>developing, 10 </a:t>
            </a:r>
            <a:r>
              <a:rPr lang="en-US" sz="1800" u="sng" dirty="0" smtClean="0"/>
              <a:t>In Teach Classes</a:t>
            </a:r>
            <a:r>
              <a:rPr lang="en-US" sz="18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B6593-102D-4DD6-9927-079474BD680D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7963"/>
            <a:ext cx="8229600" cy="8588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2000" dirty="0" smtClean="0"/>
              <a:t>Since </a:t>
            </a:r>
            <a:r>
              <a:rPr lang="en-US" sz="2000" dirty="0" smtClean="0"/>
              <a:t>July 2010, more than 40 members of the Senior Executive Corps have </a:t>
            </a:r>
            <a:r>
              <a:rPr lang="en-US" sz="2000" dirty="0" smtClean="0"/>
              <a:t>volunteered </a:t>
            </a:r>
            <a:r>
              <a:rPr lang="en-US" sz="2000" dirty="0" smtClean="0"/>
              <a:t>to have an assessment completed.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2000" dirty="0" smtClean="0"/>
              <a:t>OPM is administering the assessment and providing feedback.  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Why NNSA is supporting 360 Assessments: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Provides senior executives with feedback on specific critical leadership skills;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Competencies are closely mapped to OPM’s Executive Core Qualifications (ECQs);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Feedback will better inform the development of Executive Development Plans; and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Feedback from multiple sources will allow Executive to recognize the impact of behavior on others. 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32C6C-7542-4AC4-8FBF-DED7F4C6E908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0" y="304800"/>
            <a:ext cx="3002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360 Assessments</a:t>
            </a:r>
            <a:endParaRPr lang="en-US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8"/>
            <a:ext cx="8229600" cy="46021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NNSA </a:t>
            </a:r>
            <a:r>
              <a:rPr lang="en-US" sz="1800" dirty="0" smtClean="0"/>
              <a:t>Complex-wide Executive Coaching Contract </a:t>
            </a:r>
            <a:r>
              <a:rPr lang="en-US" sz="1800" dirty="0" smtClean="0"/>
              <a:t>will be finalized </a:t>
            </a:r>
            <a:r>
              <a:rPr lang="en-US" sz="1800" dirty="0" smtClean="0"/>
              <a:t>by September 30, 2010</a:t>
            </a:r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Executive coaching will provide one-on-one coaching sessions to assist Executives in enhancing their unique strengths and helping them acquire the necessary competencies for success in their position by: 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Assisting Executives with interpreting the 360 degree assessment;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Providing a safe space for open dialogue;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Defining enrichment development goals to focus on for the year;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Coaching the Executive in developing “measurable” goals;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Developing and linking goals to the Executive Core Qualifications (ECQ’s) and strengthening leadership skills.</a:t>
            </a:r>
            <a:endParaRPr lang="en-US" sz="12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AF9FE3-1F9E-41E9-8027-57B1CB0E965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28600"/>
            <a:ext cx="3363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Executive Coaching</a:t>
            </a:r>
            <a:endParaRPr lang="en-US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Industry Rotations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600" dirty="0" smtClean="0"/>
              <a:t>Pilot </a:t>
            </a:r>
            <a:r>
              <a:rPr lang="en-US" sz="1600" dirty="0" smtClean="0"/>
              <a:t>rotations within NNSA and with industry, sending 3 NNSA Executives on a rotational assignment in FY 2011</a:t>
            </a:r>
            <a:r>
              <a:rPr lang="en-US" sz="1600" dirty="0" smtClean="0"/>
              <a:t>.  Of note, general counsel is engaged</a:t>
            </a:r>
            <a:r>
              <a:rPr lang="en-US" sz="16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600" dirty="0" smtClean="0"/>
              <a:t>To date, partnership agreements that NNSA is putting in place: </a:t>
            </a:r>
            <a:r>
              <a:rPr lang="en-US" sz="1600" dirty="0" smtClean="0"/>
              <a:t>Grant </a:t>
            </a:r>
            <a:r>
              <a:rPr lang="en-US" sz="1600" dirty="0" err="1" smtClean="0"/>
              <a:t>Thorton</a:t>
            </a:r>
            <a:r>
              <a:rPr lang="en-US" sz="1600" dirty="0" smtClean="0"/>
              <a:t>, the fifth largest global accounting and management consulting firm whose Global Public Sector practice has offices in Alexandria, Virginia, and  representation in over 100 countries.  CIGNA Insurance Company, </a:t>
            </a:r>
            <a:r>
              <a:rPr lang="en-US" sz="1600" dirty="0" smtClean="0"/>
              <a:t>the largest health </a:t>
            </a:r>
            <a:r>
              <a:rPr lang="en-US" sz="1600" dirty="0" smtClean="0"/>
              <a:t>insurance </a:t>
            </a:r>
            <a:r>
              <a:rPr lang="en-US" sz="1600" dirty="0" smtClean="0"/>
              <a:t>provider in America.</a:t>
            </a:r>
            <a:endParaRPr lang="en-US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Benefits of Industry Rotations: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600" dirty="0" smtClean="0"/>
              <a:t>Provides </a:t>
            </a:r>
            <a:r>
              <a:rPr lang="en-US" sz="1600" dirty="0" smtClean="0"/>
              <a:t>Executives with alternative approaches to business and mission implementation; and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600" dirty="0" smtClean="0"/>
              <a:t>Broadens our knowledge about Corporate World operations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600" dirty="0" smtClean="0"/>
              <a:t>Stronger </a:t>
            </a:r>
            <a:r>
              <a:rPr lang="en-US" sz="1600" dirty="0" smtClean="0"/>
              <a:t>partnership between government and industry;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600" dirty="0" smtClean="0"/>
              <a:t>Helps round out </a:t>
            </a:r>
            <a:r>
              <a:rPr lang="en-US" sz="1600" dirty="0" err="1" smtClean="0"/>
              <a:t>skillset</a:t>
            </a:r>
            <a:r>
              <a:rPr lang="en-US" sz="1600" dirty="0" smtClean="0"/>
              <a:t> of an Executive;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endParaRPr lang="en-US" sz="12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9A0A-F162-4F02-B00C-F33E3A4FEB6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1201" y="228600"/>
            <a:ext cx="44457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FY 2011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Pilot Ind</a:t>
            </a:r>
            <a:r>
              <a:rPr lang="en-US" sz="2400" dirty="0" smtClean="0">
                <a:solidFill>
                  <a:srgbClr val="00B050"/>
                </a:solidFill>
              </a:rPr>
              <a:t>u</a:t>
            </a:r>
            <a:r>
              <a:rPr lang="en-US" sz="2000" dirty="0" smtClean="0">
                <a:solidFill>
                  <a:srgbClr val="00B050"/>
                </a:solidFill>
              </a:rPr>
              <a:t>stry Rotational Assignments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Unanticipated outgrowth of the NNSA Executive Summit</a:t>
            </a:r>
          </a:p>
          <a:p>
            <a:endParaRPr lang="en-US" sz="2400" dirty="0" smtClean="0"/>
          </a:p>
          <a:p>
            <a:r>
              <a:rPr lang="en-US" sz="2400" dirty="0" smtClean="0"/>
              <a:t>Completing (by first quarter 2011) a complex-wide procurement vehicle for leaders to utilize in deploying organizational development activities within their organization.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Needs Assessment</a:t>
            </a:r>
          </a:p>
          <a:p>
            <a:pPr lvl="1"/>
            <a:r>
              <a:rPr lang="en-US" sz="2000" dirty="0" smtClean="0"/>
              <a:t>Focus Groups</a:t>
            </a:r>
          </a:p>
          <a:p>
            <a:pPr lvl="1"/>
            <a:r>
              <a:rPr lang="en-US" sz="2000" dirty="0" smtClean="0"/>
              <a:t>Leadership Development Planning</a:t>
            </a:r>
          </a:p>
          <a:p>
            <a:pPr lvl="1"/>
            <a:r>
              <a:rPr lang="en-US" sz="2000" dirty="0" smtClean="0"/>
              <a:t>Organizational Assessments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E21-4E4F-4569-9590-861768AD48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1680" y="152400"/>
            <a:ext cx="5356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FY 2011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Organizational Development Activities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sz="2400" dirty="0" smtClean="0"/>
              <a:t>Human capital must sit at the table of leadership in order to execute an effective developmental initiative.</a:t>
            </a:r>
          </a:p>
          <a:p>
            <a:endParaRPr lang="en-US" sz="2400" dirty="0" smtClean="0"/>
          </a:p>
          <a:p>
            <a:r>
              <a:rPr lang="en-US" sz="2400" dirty="0" smtClean="0"/>
              <a:t>Ownership of an Executive program belongs with the Executive corps; human capital serves as a strategic partner.</a:t>
            </a:r>
          </a:p>
          <a:p>
            <a:endParaRPr lang="en-US" sz="2400" dirty="0" smtClean="0"/>
          </a:p>
          <a:p>
            <a:r>
              <a:rPr lang="en-US" sz="2400" dirty="0" smtClean="0"/>
              <a:t>Human capital can produce a great leadership program when different units work together and compliment one another in the design, development and deployment of a successful complex-wide program.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E21-4E4F-4569-9590-861768AD48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76600" y="228600"/>
            <a:ext cx="2558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Final Thoughts</a:t>
            </a:r>
            <a:endParaRPr lang="en-US" sz="2800" dirty="0"/>
          </a:p>
        </p:txBody>
      </p:sp>
    </p:spTree>
  </p:cSld>
  <p:clrMapOvr>
    <a:masterClrMapping/>
  </p:clrMapOvr>
  <p:transition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E21-4E4F-4569-9590-861768AD48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971800"/>
            <a:ext cx="2779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</p:spTree>
  </p:cSld>
  <p:clrMapOvr>
    <a:masterClrMapping/>
  </p:clrMapOvr>
  <p:transition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</a:rPr>
              <a:t>What is ECEI?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37576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sz="1800" dirty="0" smtClean="0"/>
              <a:t>The Executive Career Enrichment Initiative (ECEI) is a comprehensive leadership program </a:t>
            </a:r>
            <a:r>
              <a:rPr lang="en-US" sz="1800" dirty="0" smtClean="0"/>
              <a:t> for individuals who are part of the NNSA leadership </a:t>
            </a:r>
            <a:r>
              <a:rPr lang="en-US" sz="1800" dirty="0" smtClean="0"/>
              <a:t>Corps,</a:t>
            </a:r>
            <a:r>
              <a:rPr lang="en-US" sz="1800" dirty="0" smtClean="0"/>
              <a:t> </a:t>
            </a:r>
            <a:r>
              <a:rPr lang="en-US" sz="1800" dirty="0" smtClean="0"/>
              <a:t>specifically it: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Char char="‣"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800" dirty="0" smtClean="0"/>
              <a:t>Helps to define NNSA’s Executive Corps (consisting of members of the SES and Excepted Service);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800" dirty="0" smtClean="0"/>
              <a:t>Enriches the careers of </a:t>
            </a:r>
            <a:r>
              <a:rPr lang="en-US" sz="1800" dirty="0" smtClean="0"/>
              <a:t>NNSA </a:t>
            </a:r>
            <a:r>
              <a:rPr lang="en-US" sz="1800" dirty="0" smtClean="0"/>
              <a:t>Executives;  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None/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800" dirty="0" smtClean="0"/>
              <a:t>Develops future </a:t>
            </a:r>
            <a:r>
              <a:rPr lang="en-US" sz="1800" dirty="0" smtClean="0"/>
              <a:t>Executives;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800" dirty="0" smtClean="0"/>
              <a:t> 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800" dirty="0" smtClean="0"/>
              <a:t>Enhances NNSA’s mission execution and growth.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4DC65-5470-4232-B977-8109811A2D2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0" y="5943600"/>
            <a:ext cx="79248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“Leadership and learning are indispensable to each other.”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en-US" b="1" i="1">
                <a:solidFill>
                  <a:schemeClr val="accent2"/>
                </a:solidFill>
                <a:latin typeface="Times New Roman" pitchFamily="18" charset="0"/>
              </a:rPr>
              <a:t>~John F. Kennedy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effectLst/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3886200" cy="4525963"/>
          </a:xfrm>
          <a:solidFill>
            <a:schemeClr val="bg1"/>
          </a:solidFill>
          <a:ln w="22225">
            <a:solidFill>
              <a:schemeClr val="tx2"/>
            </a:solidFill>
          </a:ln>
          <a:effectLst>
            <a:outerShdw blurRad="50800" dist="50800" dir="5400000" algn="ctr" rotWithShape="0">
              <a:schemeClr val="accent3">
                <a:lumMod val="20000"/>
                <a:lumOff val="80000"/>
              </a:scheme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dirty="0" smtClean="0">
              <a:solidFill>
                <a:srgbClr val="F2F2F2"/>
              </a:solidFill>
            </a:endParaRPr>
          </a:p>
          <a:p>
            <a:pPr algn="ctr" eaLnBrk="1" hangingPunct="1">
              <a:buFontTx/>
              <a:buNone/>
            </a:pPr>
            <a:endParaRPr lang="en-US" sz="2000" b="1" dirty="0" smtClean="0">
              <a:solidFill>
                <a:srgbClr val="F2F2F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2000" b="1" dirty="0" smtClean="0">
                <a:solidFill>
                  <a:srgbClr val="F2F2F2"/>
                </a:solidFill>
              </a:rPr>
              <a:t>Jeffrey Vargas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F2F2F2"/>
                </a:solidFill>
              </a:rPr>
              <a:t>NNSA, Chief </a:t>
            </a:r>
            <a:r>
              <a:rPr lang="en-US" sz="1800" dirty="0" smtClean="0">
                <a:solidFill>
                  <a:srgbClr val="F2F2F2"/>
                </a:solidFill>
              </a:rPr>
              <a:t>Learning </a:t>
            </a:r>
            <a:r>
              <a:rPr lang="en-US" sz="1800" dirty="0" smtClean="0">
                <a:solidFill>
                  <a:srgbClr val="F2F2F2"/>
                </a:solidFill>
              </a:rPr>
              <a:t>Officer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solidFill>
                  <a:srgbClr val="F2F2F2"/>
                </a:solidFill>
              </a:rPr>
              <a:t>Office of Human Capital Management Programs</a:t>
            </a:r>
            <a:endParaRPr lang="en-US" sz="1600" dirty="0" smtClean="0">
              <a:solidFill>
                <a:srgbClr val="F2F2F2"/>
              </a:solidFill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F2F2F2"/>
              </a:solidFill>
            </a:endParaRP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rgbClr val="F2F2F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1600" dirty="0" smtClean="0">
                <a:solidFill>
                  <a:srgbClr val="F2F2F2"/>
                </a:solidFill>
              </a:rPr>
              <a:t>202-586-3039</a:t>
            </a:r>
            <a:endParaRPr lang="en-US" sz="1600" dirty="0" smtClean="0">
              <a:solidFill>
                <a:srgbClr val="F2F2F2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1600" dirty="0" smtClean="0">
                <a:solidFill>
                  <a:srgbClr val="F2F2F2"/>
                </a:solidFill>
                <a:hlinkClick r:id="rId2"/>
              </a:rPr>
              <a:t>jeffrey.vargas@nnsa.doe.gov</a:t>
            </a:r>
            <a:r>
              <a:rPr lang="en-US" sz="1600" dirty="0" smtClean="0">
                <a:solidFill>
                  <a:srgbClr val="F2F2F2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en-US" sz="1600" dirty="0" smtClean="0">
              <a:solidFill>
                <a:srgbClr val="F2F2F2"/>
              </a:solidFill>
            </a:endParaRPr>
          </a:p>
          <a:p>
            <a:pPr algn="ctr" eaLnBrk="1" hangingPunct="1">
              <a:buFontTx/>
              <a:buNone/>
            </a:pPr>
            <a:endParaRPr lang="en-US" sz="2000" dirty="0" smtClean="0">
              <a:solidFill>
                <a:srgbClr val="F2F2F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58572-3E01-4508-AB1A-83AE45A1271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4419600" y="1295400"/>
            <a:ext cx="4419600" cy="4525963"/>
          </a:xfrm>
          <a:solidFill>
            <a:schemeClr val="bg1"/>
          </a:solidFill>
          <a:ln w="22225">
            <a:solidFill>
              <a:schemeClr val="tx2"/>
            </a:solidFill>
          </a:ln>
          <a:effectLst>
            <a:outerShdw blurRad="50800" dist="50800" dir="5400000" algn="ctr" rotWithShape="0">
              <a:schemeClr val="accent3">
                <a:lumMod val="20000"/>
                <a:lumOff val="80000"/>
              </a:schemeClr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______  _____</a:t>
            </a:r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____  _______  ______</a:t>
            </a:r>
          </a:p>
          <a:p>
            <a:pPr algn="ctr" eaLnBrk="1" hangingPunct="1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95000"/>
                  </a:schemeClr>
                </a:solidFill>
              </a:rPr>
              <a:t> _______  ______  _______  _____________</a:t>
            </a:r>
          </a:p>
          <a:p>
            <a:pPr algn="ctr" eaLnBrk="1" hangingPunct="1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      _________ __  </a:t>
            </a:r>
            <a:r>
              <a:rPr lang="en-US" sz="1800" dirty="0" smtClean="0">
                <a:solidFill>
                  <a:schemeClr val="tx1">
                    <a:lumMod val="95000"/>
                  </a:schemeClr>
                </a:solidFill>
              </a:rPr>
              <a:t>__</a:t>
            </a: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5715000" y="1600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114800" y="1295400"/>
            <a:ext cx="4724400" cy="4525963"/>
          </a:xfrm>
          <a:prstGeom prst="rect">
            <a:avLst/>
          </a:prstGeom>
          <a:solidFill>
            <a:schemeClr val="bg1"/>
          </a:solidFill>
          <a:ln w="22225">
            <a:solidFill>
              <a:schemeClr val="tx2"/>
            </a:solidFill>
            <a:miter lim="800000"/>
            <a:headEnd/>
            <a:tailEnd/>
          </a:ln>
          <a:effectLst>
            <a:outerShdw dist="50800" dir="5400000" algn="ctr" rotWithShape="0">
              <a:srgbClr val="EEEEEE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solidFill>
                  <a:srgbClr val="F2F2F2"/>
                </a:solidFill>
                <a:latin typeface="Lucida Sans Unicode" pitchFamily="34" charset="0"/>
              </a:rPr>
              <a:t>Suzanne Carrillo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F2F2F2"/>
                </a:solidFill>
                <a:latin typeface="Lucida Sans Unicode" pitchFamily="34" charset="0"/>
              </a:rPr>
              <a:t>NNSA, Director </a:t>
            </a:r>
            <a:r>
              <a:rPr lang="en-US" dirty="0">
                <a:solidFill>
                  <a:srgbClr val="F2F2F2"/>
                </a:solidFill>
                <a:latin typeface="Lucida Sans Unicode" pitchFamily="34" charset="0"/>
              </a:rPr>
              <a:t>Executive </a:t>
            </a:r>
            <a:r>
              <a:rPr lang="en-US" dirty="0" smtClean="0">
                <a:solidFill>
                  <a:srgbClr val="F2F2F2"/>
                </a:solidFill>
                <a:latin typeface="Lucida Sans Unicode" pitchFamily="34" charset="0"/>
              </a:rPr>
              <a:t>Resources</a:t>
            </a:r>
            <a:endParaRPr lang="en-US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dirty="0" smtClean="0">
                <a:solidFill>
                  <a:srgbClr val="F2F2F2"/>
                </a:solidFill>
                <a:latin typeface="Lucida Sans Unicode" pitchFamily="34" charset="0"/>
              </a:rPr>
              <a:t>Office of Human Capital Management Programs</a:t>
            </a:r>
            <a:endParaRPr lang="en-US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endParaRPr lang="en-US" sz="1600" dirty="0" smtClean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endParaRPr lang="en-US" sz="1600" dirty="0" smtClean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1600" dirty="0" smtClean="0">
                <a:solidFill>
                  <a:srgbClr val="F2F2F2"/>
                </a:solidFill>
                <a:latin typeface="Lucida Sans Unicode" pitchFamily="34" charset="0"/>
              </a:rPr>
              <a:t>202-586-4307</a:t>
            </a:r>
            <a:endParaRPr lang="en-US" sz="1600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en-US" sz="1600" dirty="0">
                <a:solidFill>
                  <a:srgbClr val="F2F2F2"/>
                </a:solidFill>
                <a:latin typeface="Lucida Sans Unicode" pitchFamily="34" charset="0"/>
                <a:hlinkClick r:id="rId3"/>
              </a:rPr>
              <a:t>Suzanne.carrillo@nnsa.doe.gov</a:t>
            </a:r>
            <a:endParaRPr lang="en-US" sz="1600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tx2"/>
              </a:buClr>
            </a:pPr>
            <a:r>
              <a:rPr lang="en-US" sz="1600" dirty="0">
                <a:solidFill>
                  <a:srgbClr val="F2F2F2"/>
                </a:solidFill>
                <a:latin typeface="Lucida Sans Unicode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endParaRPr lang="en-US" sz="1600" dirty="0">
              <a:solidFill>
                <a:srgbClr val="F2F2F2"/>
              </a:solidFill>
              <a:latin typeface="Lucida Sans Unicode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solidFill>
                <a:srgbClr val="F2F2F2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ransition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effectLst/>
              </a:rPr>
              <a:t>Why ECEI, Why Now?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2667000"/>
          </a:xfrm>
        </p:spPr>
        <p:txBody>
          <a:bodyPr>
            <a:noAutofit/>
          </a:bodyPr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en-US" sz="1600" b="1" dirty="0" smtClean="0">
                <a:solidFill>
                  <a:schemeClr val="accent2"/>
                </a:solidFill>
              </a:rPr>
              <a:t>	NNSA’s Challenge: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600" dirty="0" smtClean="0"/>
              <a:t>Over 50% of the executive </a:t>
            </a:r>
            <a:r>
              <a:rPr lang="en-US" sz="1600" dirty="0" smtClean="0"/>
              <a:t>corps is eligible </a:t>
            </a:r>
            <a:r>
              <a:rPr lang="en-US" sz="1600" dirty="0" smtClean="0"/>
              <a:t>to retire in the next 5 years or less</a:t>
            </a:r>
            <a:r>
              <a:rPr lang="en-US" sz="1600" dirty="0" smtClean="0"/>
              <a:t>;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endParaRPr lang="en-US" sz="1400" dirty="0" smtClean="0"/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600" dirty="0" smtClean="0"/>
              <a:t>Executive corps has had minimal </a:t>
            </a:r>
            <a:r>
              <a:rPr lang="en-US" sz="1600" dirty="0" smtClean="0"/>
              <a:t>self-leadership and development training</a:t>
            </a:r>
            <a:r>
              <a:rPr lang="en-US" sz="1600" dirty="0" smtClean="0"/>
              <a:t>;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endParaRPr lang="en-US" sz="1600" dirty="0" smtClean="0"/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600" dirty="0" smtClean="0"/>
              <a:t>Very few e</a:t>
            </a:r>
            <a:r>
              <a:rPr lang="en-US" sz="1600" dirty="0" smtClean="0"/>
              <a:t>xecutives have </a:t>
            </a:r>
            <a:r>
              <a:rPr lang="en-US" sz="1600" dirty="0" smtClean="0"/>
              <a:t>had a </a:t>
            </a:r>
            <a:r>
              <a:rPr lang="en-US" sz="1600" dirty="0" smtClean="0"/>
              <a:t>rotational  opportunity, particularly outside </a:t>
            </a:r>
            <a:r>
              <a:rPr lang="en-US" sz="1600" dirty="0" smtClean="0"/>
              <a:t>of </a:t>
            </a:r>
            <a:r>
              <a:rPr lang="en-US" sz="1600" dirty="0" smtClean="0"/>
              <a:t>their home organizations;</a:t>
            </a:r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endParaRPr lang="en-US" sz="1600" dirty="0" smtClean="0"/>
          </a:p>
          <a:p>
            <a:pPr lvl="1" eaLnBrk="1" hangingPunct="1">
              <a:lnSpc>
                <a:spcPct val="115000"/>
              </a:lnSpc>
              <a:buClr>
                <a:schemeClr val="accent2"/>
              </a:buClr>
              <a:buFont typeface="Lucida Sans Unicode" pitchFamily="34" charset="0"/>
              <a:buChar char="‣"/>
            </a:pPr>
            <a:r>
              <a:rPr lang="en-US" sz="1600" dirty="0" smtClean="0"/>
              <a:t>There’s been little  </a:t>
            </a:r>
            <a:r>
              <a:rPr lang="en-US" sz="1600" dirty="0" smtClean="0"/>
              <a:t>em</a:t>
            </a:r>
            <a:r>
              <a:rPr lang="en-US" sz="1600" dirty="0" smtClean="0"/>
              <a:t>phasis on fostering the </a:t>
            </a:r>
            <a:r>
              <a:rPr lang="en-US" sz="1600" dirty="0" smtClean="0"/>
              <a:t>next generation of leaders.</a:t>
            </a:r>
            <a:endParaRPr lang="en-US" sz="1400" dirty="0" smtClean="0">
              <a:solidFill>
                <a:srgbClr val="CC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C44B2-A0AC-4DF4-A690-A29F82C442CF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340475"/>
            <a:ext cx="9220200" cy="5175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Sans Unicode" pitchFamily="34" charset="0"/>
              </a:rPr>
              <a:t>Federal agencies are required (Title 5, U.S. Code, Section 3396) to establish programs for the continuing development of Senior Executives.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5029200"/>
            <a:ext cx="8534400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137160" rIns="548640" bIns="137160" anchor="ctr">
            <a:spAutoFit/>
          </a:bodyPr>
          <a:lstStyle/>
          <a:p>
            <a:pPr marL="177800">
              <a:tabLst>
                <a:tab pos="8516938" algn="r"/>
              </a:tabLst>
            </a:pPr>
            <a:r>
              <a:rPr lang="en-US" sz="1600" b="1" i="1" dirty="0">
                <a:solidFill>
                  <a:schemeClr val="accent2"/>
                </a:solidFill>
                <a:latin typeface="Times New Roman" pitchFamily="18" charset="0"/>
              </a:rPr>
              <a:t>“Development should continue once an individual enters into the SES.  Faced with constant challenges, changing technologies and a fluid environment, executives need to pursue ongoing professional executive development.” </a:t>
            </a:r>
          </a:p>
          <a:p>
            <a:pPr marL="177800">
              <a:tabLst>
                <a:tab pos="8516938" algn="r"/>
              </a:tabLst>
            </a:pPr>
            <a:endParaRPr lang="en-US" sz="11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77800" algn="r">
              <a:tabLst>
                <a:tab pos="8516938" algn="r"/>
              </a:tabLst>
            </a:pPr>
            <a:r>
              <a:rPr lang="en-US" sz="1400" b="1" i="1" dirty="0">
                <a:solidFill>
                  <a:schemeClr val="accent2"/>
                </a:solidFill>
                <a:latin typeface="Times New Roman" pitchFamily="18" charset="0"/>
              </a:rPr>
              <a:t>Office of Personnel Management on Executive Development</a:t>
            </a:r>
            <a:endParaRPr lang="en-US" sz="1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Senior Management – Worked directly with NNSA senior managers in the design, development and deployment of ECEI</a:t>
            </a:r>
          </a:p>
          <a:p>
            <a:endParaRPr lang="en-US" sz="2400" dirty="0" smtClean="0"/>
          </a:p>
          <a:p>
            <a:r>
              <a:rPr lang="en-US" sz="2400" dirty="0" smtClean="0"/>
              <a:t>Worked with existing executive corps in the design of ECEI – Created knowledge capture position</a:t>
            </a:r>
          </a:p>
          <a:p>
            <a:endParaRPr lang="en-US" sz="2400" dirty="0" smtClean="0"/>
          </a:p>
          <a:p>
            <a:r>
              <a:rPr lang="en-US" sz="2400" dirty="0" smtClean="0"/>
              <a:t>Executive Resources and Learning and Development collaborated throughout the development and deployment of ECEI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02E21-4E4F-4569-9590-861768AD48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228600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Collaboration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763000" cy="914400"/>
          </a:xfrm>
        </p:spPr>
        <p:txBody>
          <a:bodyPr/>
          <a:lstStyle/>
          <a:p>
            <a:pPr marL="739775" indent="-739775" eaLnBrk="1" hangingPunct="1"/>
            <a:r>
              <a:rPr lang="en-US" smtClean="0">
                <a:solidFill>
                  <a:schemeClr val="tx1"/>
                </a:solidFill>
                <a:effectLst/>
              </a:rPr>
              <a:t>ECEI Components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F9935-158F-4B97-8744-0BB531A9C131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22530" name="Picture 10" descr="NNSA Executive Corp Diagram 3 pillars with Accountability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77925"/>
            <a:ext cx="7467600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31763"/>
            <a:ext cx="8229600" cy="987425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/>
              </a:rPr>
              <a:t>Breakdown of ECEI Components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900D3-59CC-4CC2-8174-E9934FE0DD5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7761" name="Rectangle 113"/>
          <p:cNvSpPr>
            <a:spLocks noChangeArrowheads="1"/>
          </p:cNvSpPr>
          <p:nvPr/>
        </p:nvSpPr>
        <p:spPr bwMode="auto">
          <a:xfrm>
            <a:off x="2819400" y="1449388"/>
            <a:ext cx="6019800" cy="4062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31775" indent="-112713">
              <a:defRPr/>
            </a:pPr>
            <a:r>
              <a:rPr lang="en-US" sz="1600" b="1" dirty="0">
                <a:solidFill>
                  <a:srgbClr val="FFCC00"/>
                </a:solidFill>
                <a:latin typeface="Lucida Sans Unicode" pitchFamily="34" charset="0"/>
              </a:rPr>
              <a:t>Pillar 1 - Executive Leadership Enrichment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Executive leadership training;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360 Assessments;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Tailored continued development courses or activity based on 360 results;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Executive Coaching;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Executive Development Plan (aka Individual Development Plan).</a:t>
            </a:r>
          </a:p>
          <a:p>
            <a:pPr marL="231775" indent="-112713">
              <a:defRPr/>
            </a:pPr>
            <a:endParaRPr lang="en-US" sz="1400" dirty="0">
              <a:latin typeface="Lucida Sans Unicode" pitchFamily="34" charset="0"/>
            </a:endParaRPr>
          </a:p>
          <a:p>
            <a:pPr marL="231775" indent="-112713">
              <a:defRPr/>
            </a:pPr>
            <a:r>
              <a:rPr lang="en-US" sz="1600" b="1" dirty="0">
                <a:solidFill>
                  <a:srgbClr val="CC0000"/>
                </a:solidFill>
                <a:latin typeface="Lucida Sans Unicode" pitchFamily="34" charset="0"/>
              </a:rPr>
              <a:t>Pillar 2 – Rotations and Details</a:t>
            </a:r>
            <a:r>
              <a:rPr lang="en-US" sz="1400" b="1" dirty="0">
                <a:solidFill>
                  <a:srgbClr val="CC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 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Details and assignments to HQ or Field; OR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Rotations to other government agencies; OR</a:t>
            </a:r>
          </a:p>
          <a:p>
            <a:pPr marL="231775" indent="-112713">
              <a:spcAft>
                <a:spcPct val="20000"/>
              </a:spcAft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Industry rotations.</a:t>
            </a:r>
          </a:p>
          <a:p>
            <a:pPr marL="231775" indent="-112713">
              <a:spcAft>
                <a:spcPct val="20000"/>
              </a:spcAft>
              <a:defRPr/>
            </a:pPr>
            <a:r>
              <a:rPr lang="en-US" sz="1200" i="1" dirty="0">
                <a:latin typeface="Lucida Sans Unicode" pitchFamily="34" charset="0"/>
              </a:rPr>
              <a:t>   Shadowing and participating in workshops to cross train and learn more about other NNSA organizations are some alternative options to the above contingent on supervisory approval.</a:t>
            </a:r>
          </a:p>
          <a:p>
            <a:pPr marL="231775" indent="-112713">
              <a:defRPr/>
            </a:pPr>
            <a:endParaRPr lang="en-US" sz="1400" dirty="0">
              <a:latin typeface="Lucida Sans Unicode" pitchFamily="34" charset="0"/>
            </a:endParaRPr>
          </a:p>
          <a:p>
            <a:pPr marL="231775" indent="-112713">
              <a:defRPr/>
            </a:pPr>
            <a:r>
              <a:rPr lang="en-US" sz="1600" b="1" dirty="0">
                <a:solidFill>
                  <a:srgbClr val="3399FF"/>
                </a:solidFill>
                <a:latin typeface="Lucida Sans Unicode" pitchFamily="34" charset="0"/>
              </a:rPr>
              <a:t>Pillar 3 - Fostering the Next Generation of Leaders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Mentoring Program; OR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 err="1">
                <a:latin typeface="Lucida Sans Unicode" pitchFamily="34" charset="0"/>
              </a:rPr>
              <a:t>inTeach</a:t>
            </a:r>
            <a:r>
              <a:rPr lang="en-US" sz="1200" dirty="0">
                <a:latin typeface="Lucida Sans Unicode" pitchFamily="34" charset="0"/>
              </a:rPr>
              <a:t> Program; and</a:t>
            </a:r>
          </a:p>
          <a:p>
            <a:pPr marL="231775" indent="-112713">
              <a:buClr>
                <a:schemeClr val="tx2"/>
              </a:buClr>
              <a:buFont typeface="Lucida Sans Unicode" pitchFamily="34" charset="0"/>
              <a:buChar char="‣"/>
              <a:defRPr/>
            </a:pPr>
            <a:r>
              <a:rPr lang="en-US" sz="1200" dirty="0">
                <a:latin typeface="Lucida Sans Unicode" pitchFamily="34" charset="0"/>
              </a:rPr>
              <a:t>Participate in Executive review panels for future leadership training selections.</a:t>
            </a:r>
          </a:p>
        </p:txBody>
      </p:sp>
      <p:sp>
        <p:nvSpPr>
          <p:cNvPr id="27762" name="Line 114"/>
          <p:cNvSpPr>
            <a:spLocks noChangeShapeType="1"/>
          </p:cNvSpPr>
          <p:nvPr/>
        </p:nvSpPr>
        <p:spPr bwMode="auto">
          <a:xfrm>
            <a:off x="1676400" y="2255838"/>
            <a:ext cx="685800" cy="0"/>
          </a:xfrm>
          <a:prstGeom prst="line">
            <a:avLst/>
          </a:prstGeom>
          <a:noFill/>
          <a:ln w="8890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763" name="Line 115"/>
          <p:cNvSpPr>
            <a:spLocks noChangeShapeType="1"/>
          </p:cNvSpPr>
          <p:nvPr/>
        </p:nvSpPr>
        <p:spPr bwMode="auto">
          <a:xfrm>
            <a:off x="1676400" y="3627438"/>
            <a:ext cx="685800" cy="0"/>
          </a:xfrm>
          <a:prstGeom prst="line">
            <a:avLst/>
          </a:pr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764" name="Line 116"/>
          <p:cNvSpPr>
            <a:spLocks noChangeShapeType="1"/>
          </p:cNvSpPr>
          <p:nvPr/>
        </p:nvSpPr>
        <p:spPr bwMode="auto">
          <a:xfrm>
            <a:off x="1676400" y="4999038"/>
            <a:ext cx="685800" cy="0"/>
          </a:xfrm>
          <a:prstGeom prst="line">
            <a:avLst/>
          </a:prstGeom>
          <a:noFill/>
          <a:ln w="88900">
            <a:solidFill>
              <a:srgbClr val="3399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9" name="Text Box 119"/>
          <p:cNvSpPr txBox="1">
            <a:spLocks noChangeArrowheads="1"/>
          </p:cNvSpPr>
          <p:nvPr/>
        </p:nvSpPr>
        <p:spPr bwMode="auto">
          <a:xfrm>
            <a:off x="1371600" y="1570038"/>
            <a:ext cx="1143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Lucida Sans Unicode" pitchFamily="34" charset="0"/>
              </a:rPr>
              <a:t>Invest in Leadership Enrichment</a:t>
            </a:r>
          </a:p>
        </p:txBody>
      </p:sp>
      <p:sp>
        <p:nvSpPr>
          <p:cNvPr id="23560" name="Text Box 120"/>
          <p:cNvSpPr txBox="1">
            <a:spLocks noChangeArrowheads="1"/>
          </p:cNvSpPr>
          <p:nvPr/>
        </p:nvSpPr>
        <p:spPr bwMode="auto">
          <a:xfrm>
            <a:off x="1371600" y="2941638"/>
            <a:ext cx="1143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Lucida Sans Unicode" pitchFamily="34" charset="0"/>
              </a:rPr>
              <a:t>Pursue Rotations and Details</a:t>
            </a:r>
          </a:p>
        </p:txBody>
      </p:sp>
      <p:sp>
        <p:nvSpPr>
          <p:cNvPr id="23561" name="Text Box 121"/>
          <p:cNvSpPr txBox="1">
            <a:spLocks noChangeArrowheads="1"/>
          </p:cNvSpPr>
          <p:nvPr/>
        </p:nvSpPr>
        <p:spPr bwMode="auto">
          <a:xfrm>
            <a:off x="1371600" y="4313238"/>
            <a:ext cx="1143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Lucida Sans Unicode" pitchFamily="34" charset="0"/>
              </a:rPr>
              <a:t>Foster the Next Generation of Leaders</a:t>
            </a:r>
          </a:p>
        </p:txBody>
      </p:sp>
      <p:sp>
        <p:nvSpPr>
          <p:cNvPr id="27772" name="Rectangle 124"/>
          <p:cNvSpPr>
            <a:spLocks noChangeArrowheads="1"/>
          </p:cNvSpPr>
          <p:nvPr/>
        </p:nvSpPr>
        <p:spPr bwMode="auto">
          <a:xfrm>
            <a:off x="457200" y="5638800"/>
            <a:ext cx="8077200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336699"/>
                  </a:outerShdw>
                </a:effectLst>
                <a:latin typeface="Lucida Sans Unicode" pitchFamily="34" charset="0"/>
              </a:rPr>
              <a:t>ACCOUNTABILITY:</a:t>
            </a:r>
            <a:r>
              <a:rPr lang="en-US" b="1" dirty="0" smtClean="0">
                <a:solidFill>
                  <a:schemeClr val="tx2"/>
                </a:solidFill>
                <a:latin typeface="Lucida Sans Unicode" pitchFamily="34" charset="0"/>
              </a:rPr>
              <a:t> </a:t>
            </a:r>
            <a:r>
              <a:rPr lang="en-US" sz="1400" b="1" dirty="0" smtClean="0">
                <a:latin typeface="Lucida Sans Unicode" pitchFamily="34" charset="0"/>
              </a:rPr>
              <a:t>Executives </a:t>
            </a:r>
            <a:r>
              <a:rPr lang="en-US" sz="1400" b="1" dirty="0">
                <a:latin typeface="Lucida Sans Unicode" pitchFamily="34" charset="0"/>
              </a:rPr>
              <a:t>and their supervisors should develop, through an Executive Development Plan, specific expectations for ECEI components utilized in a given fiscal year for inclusion in Section 6b, Leadership Attributes, of the Executive’s Performance Plan</a:t>
            </a:r>
            <a:r>
              <a:rPr lang="en-US" sz="1400" b="1" dirty="0" smtClean="0">
                <a:latin typeface="Lucida Sans Unicode" pitchFamily="34" charset="0"/>
              </a:rPr>
              <a:t>.</a:t>
            </a:r>
            <a:endParaRPr lang="en-US" sz="1400" b="1" dirty="0">
              <a:latin typeface="Lucida Sans Unicode" pitchFamily="34" charset="0"/>
            </a:endParaRPr>
          </a:p>
        </p:txBody>
      </p:sp>
      <p:pic>
        <p:nvPicPr>
          <p:cNvPr id="23563" name="Picture 126" descr="Black Pilla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1444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7" descr="Black Pilla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9238"/>
            <a:ext cx="14716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0" descr="Black Pilla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84638"/>
            <a:ext cx="14716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effectLst/>
              </a:rPr>
              <a:t>ECEI Benefits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5AC1F-3C9F-46B4-B378-41E4707277F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057400" y="2895600"/>
            <a:ext cx="685800" cy="0"/>
          </a:xfrm>
          <a:prstGeom prst="line">
            <a:avLst/>
          </a:prstGeom>
          <a:noFill/>
          <a:ln w="88900">
            <a:solidFill>
              <a:srgbClr val="FFCC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057400" y="4479925"/>
            <a:ext cx="685800" cy="0"/>
          </a:xfrm>
          <a:prstGeom prst="line">
            <a:avLst/>
          </a:prstGeom>
          <a:noFill/>
          <a:ln w="88900">
            <a:solidFill>
              <a:srgbClr val="CC0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2057400" y="5897563"/>
            <a:ext cx="685800" cy="0"/>
          </a:xfrm>
          <a:prstGeom prst="line">
            <a:avLst/>
          </a:prstGeom>
          <a:noFill/>
          <a:ln w="88900">
            <a:solidFill>
              <a:srgbClr val="3399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2" name="Text Box 66"/>
          <p:cNvSpPr txBox="1">
            <a:spLocks noChangeArrowheads="1"/>
          </p:cNvSpPr>
          <p:nvPr/>
        </p:nvSpPr>
        <p:spPr bwMode="auto">
          <a:xfrm>
            <a:off x="2286000" y="2209800"/>
            <a:ext cx="5029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CC00"/>
                </a:solidFill>
                <a:latin typeface="Lucida Sans Unicode" pitchFamily="34" charset="0"/>
              </a:rPr>
              <a:t>Pillar 1 - Executive Leadership Enrichment</a:t>
            </a:r>
          </a:p>
        </p:txBody>
      </p:sp>
      <p:sp>
        <p:nvSpPr>
          <p:cNvPr id="24583" name="Text Box 71"/>
          <p:cNvSpPr txBox="1">
            <a:spLocks noChangeArrowheads="1"/>
          </p:cNvSpPr>
          <p:nvPr/>
        </p:nvSpPr>
        <p:spPr bwMode="auto">
          <a:xfrm>
            <a:off x="2286000" y="3870325"/>
            <a:ext cx="5486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CC0000"/>
                </a:solidFill>
                <a:latin typeface="Lucida Sans Unicode" pitchFamily="34" charset="0"/>
              </a:rPr>
              <a:t>Pillar 2 – Rotations and Details </a:t>
            </a:r>
          </a:p>
        </p:txBody>
      </p:sp>
      <p:sp>
        <p:nvSpPr>
          <p:cNvPr id="24584" name="Text Box 72"/>
          <p:cNvSpPr txBox="1">
            <a:spLocks noChangeArrowheads="1"/>
          </p:cNvSpPr>
          <p:nvPr/>
        </p:nvSpPr>
        <p:spPr bwMode="auto">
          <a:xfrm>
            <a:off x="2362200" y="5394325"/>
            <a:ext cx="54864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3399FF"/>
                </a:solidFill>
                <a:latin typeface="Lucida Sans Unicode" pitchFamily="34" charset="0"/>
              </a:rPr>
              <a:t>Pillar 3 - Fostering the Next Generation of Leaders</a:t>
            </a:r>
            <a:endParaRPr lang="en-US" sz="1600" b="1">
              <a:solidFill>
                <a:srgbClr val="CC0000"/>
              </a:solidFill>
              <a:latin typeface="Lucida Sans Unicode" pitchFamily="34" charset="0"/>
            </a:endParaRPr>
          </a:p>
        </p:txBody>
      </p:sp>
      <p:sp>
        <p:nvSpPr>
          <p:cNvPr id="24585" name="Text Box 79"/>
          <p:cNvSpPr txBox="1">
            <a:spLocks noChangeArrowheads="1"/>
          </p:cNvSpPr>
          <p:nvPr/>
        </p:nvSpPr>
        <p:spPr bwMode="auto">
          <a:xfrm>
            <a:off x="2895600" y="2574925"/>
            <a:ext cx="5486400" cy="1370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Identifies strengths for improved Mission implementation;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Builds relations and improves Executive team functioning across organization lines; 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Provides thoughtful career planning opportunities; 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Identifies opportunities for future growth and skill broadening; and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Provides increased opportunities for Executive networking.</a:t>
            </a:r>
          </a:p>
          <a:p>
            <a:pPr marL="119063" indent="-119063">
              <a:buFontTx/>
              <a:buChar char="•"/>
            </a:pPr>
            <a:endParaRPr lang="en-US" sz="1200">
              <a:latin typeface="Lucida Sans Unicode" pitchFamily="34" charset="0"/>
            </a:endParaRPr>
          </a:p>
        </p:txBody>
      </p:sp>
      <p:sp>
        <p:nvSpPr>
          <p:cNvPr id="24586" name="Text Box 80"/>
          <p:cNvSpPr txBox="1">
            <a:spLocks noChangeArrowheads="1"/>
          </p:cNvSpPr>
          <p:nvPr/>
        </p:nvSpPr>
        <p:spPr bwMode="auto">
          <a:xfrm>
            <a:off x="2895600" y="4327525"/>
            <a:ext cx="55626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Deepens understanding of agency mission;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Establishes partnerships with other organizations, agencies, and industry;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Motivates; and</a:t>
            </a:r>
          </a:p>
          <a:p>
            <a:pPr marL="119063" indent="-119063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Broadens experience.</a:t>
            </a:r>
          </a:p>
        </p:txBody>
      </p:sp>
      <p:sp>
        <p:nvSpPr>
          <p:cNvPr id="24587" name="Text Box 81"/>
          <p:cNvSpPr txBox="1">
            <a:spLocks noChangeArrowheads="1"/>
          </p:cNvSpPr>
          <p:nvPr/>
        </p:nvSpPr>
        <p:spPr bwMode="auto">
          <a:xfrm>
            <a:off x="2895600" y="5745163"/>
            <a:ext cx="5334000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Prepares the pipeline of future leaders; </a:t>
            </a:r>
          </a:p>
          <a:p>
            <a:pPr marL="109538" indent="-109538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Passes on knowledge; and</a:t>
            </a:r>
          </a:p>
          <a:p>
            <a:pPr marL="109538" indent="-109538">
              <a:buClr>
                <a:schemeClr val="tx2"/>
              </a:buClr>
              <a:buFont typeface="Lucida Sans Unicode" pitchFamily="34" charset="0"/>
              <a:buChar char="‣"/>
            </a:pPr>
            <a:r>
              <a:rPr lang="en-US" sz="1200">
                <a:latin typeface="Lucida Sans Unicode" pitchFamily="34" charset="0"/>
              </a:rPr>
              <a:t>Provides fresh perspective on developing employees.</a:t>
            </a:r>
          </a:p>
        </p:txBody>
      </p:sp>
      <p:pic>
        <p:nvPicPr>
          <p:cNvPr id="24588" name="Picture 88" descr="Black Pillar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46325"/>
            <a:ext cx="11445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89" descr="Black Pillar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3" y="3946525"/>
            <a:ext cx="1144587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90" descr="Black Pilla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389563"/>
            <a:ext cx="1144588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91"/>
          <p:cNvSpPr txBox="1">
            <a:spLocks noChangeArrowheads="1"/>
          </p:cNvSpPr>
          <p:nvPr/>
        </p:nvSpPr>
        <p:spPr bwMode="auto">
          <a:xfrm>
            <a:off x="3124200" y="1219200"/>
            <a:ext cx="3657600" cy="8679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9063" indent="-119063">
              <a:lnSpc>
                <a:spcPct val="105000"/>
              </a:lnSpc>
              <a:buClr>
                <a:schemeClr val="tx2"/>
              </a:buClr>
              <a:buSzPct val="150000"/>
              <a:buFont typeface="Lucida Sans Unicode" pitchFamily="34" charset="0"/>
              <a:buChar char="‣"/>
            </a:pPr>
            <a:r>
              <a:rPr lang="en-US" sz="1600" b="1" i="1" dirty="0">
                <a:latin typeface="Lucida Sans Unicode" pitchFamily="34" charset="0"/>
              </a:rPr>
              <a:t>Enhanced Mission Execution</a:t>
            </a:r>
          </a:p>
          <a:p>
            <a:pPr marL="119063" indent="-119063">
              <a:lnSpc>
                <a:spcPct val="105000"/>
              </a:lnSpc>
              <a:buClr>
                <a:schemeClr val="tx2"/>
              </a:buClr>
              <a:buSzPct val="150000"/>
              <a:buFont typeface="Lucida Sans Unicode" pitchFamily="34" charset="0"/>
              <a:buChar char="‣"/>
            </a:pPr>
            <a:r>
              <a:rPr lang="en-US" sz="1600" b="1" i="1" dirty="0">
                <a:latin typeface="Lucida Sans Unicode" pitchFamily="34" charset="0"/>
              </a:rPr>
              <a:t>Lead More Effectively</a:t>
            </a:r>
          </a:p>
          <a:p>
            <a:pPr marL="119063" indent="-119063">
              <a:lnSpc>
                <a:spcPct val="105000"/>
              </a:lnSpc>
              <a:buClr>
                <a:schemeClr val="tx2"/>
              </a:buClr>
              <a:buSzPct val="150000"/>
              <a:buFont typeface="Lucida Sans Unicode" pitchFamily="34" charset="0"/>
              <a:buChar char="‣"/>
            </a:pPr>
            <a:r>
              <a:rPr lang="en-US" sz="1600" b="1" i="1" dirty="0">
                <a:latin typeface="Lucida Sans Unicode" pitchFamily="34" charset="0"/>
              </a:rPr>
              <a:t>Develop Future Executives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8600" cy="987425"/>
          </a:xfrm>
        </p:spPr>
        <p:txBody>
          <a:bodyPr>
            <a:normAutofit/>
          </a:bodyPr>
          <a:lstStyle/>
          <a:p>
            <a:pPr marL="739775" indent="-739775" eaLnBrk="1" hangingPunct="1"/>
            <a:r>
              <a:rPr lang="en-US" dirty="0" smtClean="0">
                <a:effectLst/>
              </a:rPr>
              <a:t>ECEI Implementation FY </a:t>
            </a:r>
            <a:r>
              <a:rPr lang="en-US" dirty="0" smtClean="0">
                <a:effectLst/>
              </a:rPr>
              <a:t>2010/2011</a:t>
            </a:r>
            <a:endParaRPr lang="en-US" dirty="0" smtClean="0">
              <a:effectLst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DE7F8-7E2D-4D14-9023-939A6A4F20E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5602" name="Rectangle 15"/>
          <p:cNvSpPr>
            <a:spLocks noChangeArrowheads="1"/>
          </p:cNvSpPr>
          <p:nvPr/>
        </p:nvSpPr>
        <p:spPr bwMode="auto">
          <a:xfrm>
            <a:off x="0" y="1219200"/>
            <a:ext cx="9242425" cy="47244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2286000" y="1524000"/>
            <a:ext cx="46482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200" b="1" dirty="0">
              <a:solidFill>
                <a:schemeClr val="bg1"/>
              </a:solidFill>
              <a:latin typeface="Lucida Sans Unicode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b="1" dirty="0">
                <a:latin typeface="Lucida Sans Unicode" pitchFamily="34" charset="0"/>
              </a:rPr>
              <a:t>Executive Leadership Summit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b="1" dirty="0">
              <a:latin typeface="Lucida Sans Unicode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b="1" dirty="0">
                <a:latin typeface="Lucida Sans Unicode" pitchFamily="34" charset="0"/>
              </a:rPr>
              <a:t>360 or Comparable Assessment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b="1" dirty="0">
              <a:latin typeface="Lucida Sans Unicode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b="1" dirty="0">
                <a:latin typeface="Lucida Sans Unicode" pitchFamily="34" charset="0"/>
              </a:rPr>
              <a:t>Executive Coaching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b="1" dirty="0">
              <a:solidFill>
                <a:srgbClr val="00B050"/>
              </a:solidFill>
              <a:latin typeface="Lucida Sans Unicode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b="1" dirty="0">
                <a:latin typeface="Lucida Sans Unicode" pitchFamily="34" charset="0"/>
              </a:rPr>
              <a:t>Mentoring or </a:t>
            </a:r>
            <a:r>
              <a:rPr lang="en-US" b="1" dirty="0" err="1">
                <a:latin typeface="Lucida Sans Unicode" pitchFamily="34" charset="0"/>
              </a:rPr>
              <a:t>inTeach</a:t>
            </a:r>
            <a:r>
              <a:rPr lang="en-US" b="1" dirty="0">
                <a:latin typeface="Lucida Sans Unicode" pitchFamily="34" charset="0"/>
              </a:rPr>
              <a:t> Program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b="1" dirty="0">
              <a:latin typeface="Lucida Sans Unicode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Lucida Sans Unicode" pitchFamily="34" charset="0"/>
              </a:rPr>
              <a:t>Pilot Industry </a:t>
            </a:r>
            <a:r>
              <a:rPr lang="en-US" b="1" dirty="0" smtClean="0">
                <a:solidFill>
                  <a:srgbClr val="00B050"/>
                </a:solidFill>
                <a:latin typeface="Lucida Sans Unicode" pitchFamily="34" charset="0"/>
              </a:rPr>
              <a:t>Rotations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endParaRPr lang="en-US" b="1" dirty="0" smtClean="0">
              <a:solidFill>
                <a:srgbClr val="00B050"/>
              </a:solidFill>
              <a:latin typeface="Lucida Sans Unicode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b="1" dirty="0" smtClean="0">
                <a:solidFill>
                  <a:srgbClr val="00B050"/>
                </a:solidFill>
                <a:latin typeface="Lucida Sans Unicode" pitchFamily="34" charset="0"/>
              </a:rPr>
              <a:t>Organizational Development Activities</a:t>
            </a:r>
            <a:endParaRPr lang="en-US" b="1" dirty="0">
              <a:solidFill>
                <a:srgbClr val="00B050"/>
              </a:solidFill>
              <a:latin typeface="Lucida Sans Unicode" pitchFamily="34" charset="0"/>
            </a:endParaRPr>
          </a:p>
        </p:txBody>
      </p:sp>
      <p:sp>
        <p:nvSpPr>
          <p:cNvPr id="25605" name="Rectangle 19"/>
          <p:cNvSpPr>
            <a:spLocks noChangeArrowheads="1"/>
          </p:cNvSpPr>
          <p:nvPr/>
        </p:nvSpPr>
        <p:spPr bwMode="auto">
          <a:xfrm>
            <a:off x="76200" y="5324475"/>
            <a:ext cx="8915400" cy="56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200" b="1" i="1">
              <a:solidFill>
                <a:schemeClr val="bg1"/>
              </a:solidFill>
              <a:latin typeface="Lucida Sans Unicode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000" b="1" i="1">
                <a:solidFill>
                  <a:schemeClr val="bg1"/>
                </a:solidFill>
                <a:latin typeface="Lucida Sans Unicode" pitchFamily="34" charset="0"/>
              </a:rPr>
              <a:t>Review, Evaluate, Assess, Make Adjustments, Maintain Implement</a:t>
            </a:r>
          </a:p>
        </p:txBody>
      </p:sp>
      <p:sp>
        <p:nvSpPr>
          <p:cNvPr id="25606" name="AutoShape 20"/>
          <p:cNvSpPr>
            <a:spLocks noChangeArrowheads="1"/>
          </p:cNvSpPr>
          <p:nvPr/>
        </p:nvSpPr>
        <p:spPr bwMode="auto">
          <a:xfrm rot="5400000">
            <a:off x="7353300" y="4229100"/>
            <a:ext cx="914400" cy="1295400"/>
          </a:xfrm>
          <a:custGeom>
            <a:avLst/>
            <a:gdLst>
              <a:gd name="T0" fmla="*/ 685800 w 21600"/>
              <a:gd name="T1" fmla="*/ 0 h 21600"/>
              <a:gd name="T2" fmla="*/ 0 w 21600"/>
              <a:gd name="T3" fmla="*/ 647700 h 21600"/>
              <a:gd name="T4" fmla="*/ 685800 w 21600"/>
              <a:gd name="T5" fmla="*/ 1295400 h 21600"/>
              <a:gd name="T6" fmla="*/ 914400 w 21600"/>
              <a:gd name="T7" fmla="*/ 647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22"/>
          <p:cNvSpPr>
            <a:spLocks noChangeShapeType="1"/>
          </p:cNvSpPr>
          <p:nvPr/>
        </p:nvSpPr>
        <p:spPr bwMode="auto">
          <a:xfrm>
            <a:off x="3581400" y="32004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AutoShape 20"/>
          <p:cNvSpPr>
            <a:spLocks noChangeArrowheads="1"/>
          </p:cNvSpPr>
          <p:nvPr/>
        </p:nvSpPr>
        <p:spPr bwMode="auto">
          <a:xfrm rot="5400000">
            <a:off x="876300" y="4229100"/>
            <a:ext cx="914400" cy="1295400"/>
          </a:xfrm>
          <a:custGeom>
            <a:avLst/>
            <a:gdLst>
              <a:gd name="T0" fmla="*/ 685800 w 21600"/>
              <a:gd name="T1" fmla="*/ 0 h 21600"/>
              <a:gd name="T2" fmla="*/ 0 w 21600"/>
              <a:gd name="T3" fmla="*/ 647700 h 21600"/>
              <a:gd name="T4" fmla="*/ 685800 w 21600"/>
              <a:gd name="T5" fmla="*/ 1295400 h 21600"/>
              <a:gd name="T6" fmla="*/ 914400 w 21600"/>
              <a:gd name="T7" fmla="*/ 647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/>
              </a:rPr>
              <a:t>Executive Leadership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Summit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4102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Executive Leadership Summit took place April 29-30, 2010.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“Administrator’s Summit”</a:t>
            </a:r>
          </a:p>
          <a:p>
            <a:pPr lvl="1"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400" dirty="0" smtClean="0"/>
              <a:t>Presented a complete plan to the Administrator</a:t>
            </a:r>
          </a:p>
          <a:p>
            <a:pPr lvl="1"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400" dirty="0" smtClean="0"/>
              <a:t>Secured Administrator’s Full Engagement (2 full days)</a:t>
            </a:r>
          </a:p>
          <a:p>
            <a:pPr lvl="1"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Interactive</a:t>
            </a:r>
            <a:r>
              <a:rPr lang="en-US" sz="1800" dirty="0" smtClean="0"/>
              <a:t>, professionally facilitated working group sessions focused </a:t>
            </a:r>
            <a:r>
              <a:rPr lang="en-US" sz="1800" dirty="0" smtClean="0"/>
              <a:t>on identifying organization </a:t>
            </a:r>
            <a:r>
              <a:rPr lang="en-US" sz="1800" dirty="0" smtClean="0"/>
              <a:t>improvements.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Visible Support from Senior Leadership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Opportunity for Networking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Speakers - nationally known </a:t>
            </a:r>
            <a:r>
              <a:rPr lang="en-US" sz="1800" dirty="0" smtClean="0"/>
              <a:t>experts on leadership development. 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r>
              <a:rPr lang="en-US" sz="1800" dirty="0" smtClean="0"/>
              <a:t>Introduction of ECEI.</a:t>
            </a:r>
          </a:p>
          <a:p>
            <a:pPr eaLnBrk="1" hangingPunct="1">
              <a:lnSpc>
                <a:spcPct val="80000"/>
              </a:lnSpc>
              <a:buFont typeface="Lucida Sans Unicode" pitchFamily="34" charset="0"/>
              <a:buChar char="‣"/>
            </a:pPr>
            <a:endParaRPr lang="en-US" sz="1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620DD-FF33-4444-95DF-5CCA13A3605A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26628" name="Picture 4" descr="Chu at Po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4000"/>
            <a:ext cx="31527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Leading at a Higher Le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71950"/>
            <a:ext cx="1790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3">
      <a:dk1>
        <a:srgbClr val="336699"/>
      </a:dk1>
      <a:lt1>
        <a:srgbClr val="FFFFFF"/>
      </a:lt1>
      <a:dk2>
        <a:srgbClr val="000000"/>
      </a:dk2>
      <a:lt2>
        <a:srgbClr val="33CCFF"/>
      </a:lt2>
      <a:accent1>
        <a:srgbClr val="003399"/>
      </a:accent1>
      <a:accent2>
        <a:srgbClr val="66CCFF"/>
      </a:accent2>
      <a:accent3>
        <a:srgbClr val="AAAAAA"/>
      </a:accent3>
      <a:accent4>
        <a:srgbClr val="DADADA"/>
      </a:accent4>
      <a:accent5>
        <a:srgbClr val="AAADCA"/>
      </a:accent5>
      <a:accent6>
        <a:srgbClr val="5CB9E7"/>
      </a:accent6>
      <a:hlink>
        <a:srgbClr val="339933"/>
      </a:hlink>
      <a:folHlink>
        <a:srgbClr val="F0E500"/>
      </a:folHlink>
    </a:clrScheme>
    <a:fontScheme name="1_Default Design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6699"/>
        </a:dk1>
        <a:lt1>
          <a:srgbClr val="FFFFFF"/>
        </a:lt1>
        <a:dk2>
          <a:srgbClr val="000000"/>
        </a:dk2>
        <a:lt2>
          <a:srgbClr val="33CCFF"/>
        </a:lt2>
        <a:accent1>
          <a:srgbClr val="003399"/>
        </a:accent1>
        <a:accent2>
          <a:srgbClr val="66CCFF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5CB9E7"/>
        </a:accent6>
        <a:hlink>
          <a:srgbClr val="339933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9051</TotalTime>
  <Words>1414</Words>
  <Application>Microsoft Office PowerPoint</Application>
  <PresentationFormat>On-screen Show (4:3)</PresentationFormat>
  <Paragraphs>281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1_Default Design</vt:lpstr>
      <vt:lpstr>Overview:   Career Development SES Working Group</vt:lpstr>
      <vt:lpstr>What is ECEI?</vt:lpstr>
      <vt:lpstr>Why ECEI, Why Now?</vt:lpstr>
      <vt:lpstr>Slide 4</vt:lpstr>
      <vt:lpstr>ECEI Components</vt:lpstr>
      <vt:lpstr>Breakdown of ECEI Components</vt:lpstr>
      <vt:lpstr>ECEI Benefits</vt:lpstr>
      <vt:lpstr>ECEI Implementation FY 2010/2011</vt:lpstr>
      <vt:lpstr> Executive Leadership Summit</vt:lpstr>
      <vt:lpstr>Pre-summit survey, who we are…</vt:lpstr>
      <vt:lpstr>Slide 11</vt:lpstr>
      <vt:lpstr>Professionally Facilitated Working Groups</vt:lpstr>
      <vt:lpstr> Mentoring/InTeach</vt:lpstr>
      <vt:lpstr> </vt:lpstr>
      <vt:lpstr>Slide 15</vt:lpstr>
      <vt:lpstr>Slide 16</vt:lpstr>
      <vt:lpstr>Slide 17</vt:lpstr>
      <vt:lpstr>Slide 18</vt:lpstr>
      <vt:lpstr>Slide 19</vt:lpstr>
      <vt:lpstr>Contact Information</vt:lpstr>
    </vt:vector>
  </TitlesOfParts>
  <Manager/>
  <Company>U.S. 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Career Enrichment Initiative</dc:title>
  <dc:subject/>
  <dc:creator>eXCITE</dc:creator>
  <cp:keywords/>
  <dc:description/>
  <cp:lastModifiedBy>vargasj</cp:lastModifiedBy>
  <cp:revision>157</cp:revision>
  <dcterms:created xsi:type="dcterms:W3CDTF">2009-07-17T14:25:21Z</dcterms:created>
  <dcterms:modified xsi:type="dcterms:W3CDTF">2010-09-15T00:07:34Z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TC102862111033</vt:lpwstr>
  </property>
</Properties>
</file>